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673" r:id="rId3"/>
    <p:sldId id="674" r:id="rId4"/>
    <p:sldId id="675" r:id="rId5"/>
    <p:sldId id="676" r:id="rId6"/>
    <p:sldId id="677" r:id="rId7"/>
    <p:sldId id="276" r:id="rId8"/>
    <p:sldId id="33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3037"/>
    <a:srgbClr val="989932"/>
    <a:srgbClr val="843F49"/>
    <a:srgbClr val="B6945A"/>
    <a:srgbClr val="84852A"/>
    <a:srgbClr val="D3AC68"/>
    <a:srgbClr val="F6EFDE"/>
    <a:srgbClr val="997C4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>
      <p:cViewPr varScale="1">
        <p:scale>
          <a:sx n="92" d="100"/>
          <a:sy n="92" d="100"/>
        </p:scale>
        <p:origin x="8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189F4-27DF-48BB-8CC2-93ED24463A8D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2D6A-BD33-4BC3-9D9E-21EF43799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 userDrawn="1"/>
        </p:nvSpPr>
        <p:spPr>
          <a:xfrm>
            <a:off x="0" y="2286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 userDrawn="1"/>
        </p:nvSpPr>
        <p:spPr>
          <a:xfrm>
            <a:off x="0" y="4572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745770" y="4869160"/>
            <a:ext cx="7772400" cy="6505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81917" y="5637774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Subtitle</a:t>
            </a:r>
            <a:r>
              <a:rPr lang="it-IT" dirty="0"/>
              <a:t>/</a:t>
            </a:r>
            <a:r>
              <a:rPr lang="it-IT" dirty="0" err="1"/>
              <a:t>Description</a:t>
            </a:r>
            <a:endParaRPr lang="it-IT" dirty="0"/>
          </a:p>
        </p:txBody>
      </p:sp>
      <p:grpSp>
        <p:nvGrpSpPr>
          <p:cNvPr id="24" name="Gruppo 23"/>
          <p:cNvGrpSpPr/>
          <p:nvPr userDrawn="1"/>
        </p:nvGrpSpPr>
        <p:grpSpPr>
          <a:xfrm>
            <a:off x="3262871" y="1000276"/>
            <a:ext cx="2618258" cy="2953526"/>
            <a:chOff x="4787663" y="1000276"/>
            <a:chExt cx="2618258" cy="2953526"/>
          </a:xfrm>
        </p:grpSpPr>
        <p:sp>
          <p:nvSpPr>
            <p:cNvPr id="13" name="object 5"/>
            <p:cNvSpPr/>
            <p:nvPr userDrawn="1"/>
          </p:nvSpPr>
          <p:spPr>
            <a:xfrm>
              <a:off x="5761142" y="1176422"/>
              <a:ext cx="791241" cy="1780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4787663" y="1164816"/>
              <a:ext cx="712491" cy="1756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6763232" y="1000276"/>
              <a:ext cx="627684" cy="195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858412" y="3114579"/>
              <a:ext cx="348615" cy="837565"/>
            </a:xfrm>
            <a:custGeom>
              <a:avLst/>
              <a:gdLst/>
              <a:ahLst/>
              <a:cxnLst/>
              <a:rect l="l" t="t" r="r" b="b"/>
              <a:pathLst>
                <a:path w="348614" h="837564">
                  <a:moveTo>
                    <a:pt x="335597" y="303098"/>
                  </a:moveTo>
                  <a:lnTo>
                    <a:pt x="280136" y="303098"/>
                  </a:lnTo>
                  <a:lnTo>
                    <a:pt x="280158" y="358524"/>
                  </a:lnTo>
                  <a:lnTo>
                    <a:pt x="284213" y="796010"/>
                  </a:lnTo>
                  <a:lnTo>
                    <a:pt x="298566" y="834754"/>
                  </a:lnTo>
                  <a:lnTo>
                    <a:pt x="309727" y="837336"/>
                  </a:lnTo>
                  <a:lnTo>
                    <a:pt x="315914" y="836188"/>
                  </a:lnTo>
                  <a:lnTo>
                    <a:pt x="345197" y="798944"/>
                  </a:lnTo>
                  <a:lnTo>
                    <a:pt x="348513" y="775601"/>
                  </a:lnTo>
                  <a:lnTo>
                    <a:pt x="348320" y="737339"/>
                  </a:lnTo>
                  <a:lnTo>
                    <a:pt x="347775" y="696506"/>
                  </a:lnTo>
                  <a:lnTo>
                    <a:pt x="346752" y="644513"/>
                  </a:lnTo>
                  <a:lnTo>
                    <a:pt x="345430" y="592069"/>
                  </a:lnTo>
                  <a:lnTo>
                    <a:pt x="343697" y="533483"/>
                  </a:lnTo>
                  <a:lnTo>
                    <a:pt x="341579" y="469815"/>
                  </a:lnTo>
                  <a:lnTo>
                    <a:pt x="336394" y="327032"/>
                  </a:lnTo>
                  <a:lnTo>
                    <a:pt x="335597" y="303098"/>
                  </a:lnTo>
                  <a:close/>
                </a:path>
                <a:path w="348614" h="837564">
                  <a:moveTo>
                    <a:pt x="32143" y="16840"/>
                  </a:moveTo>
                  <a:lnTo>
                    <a:pt x="2393" y="66871"/>
                  </a:lnTo>
                  <a:lnTo>
                    <a:pt x="1686" y="128052"/>
                  </a:lnTo>
                  <a:lnTo>
                    <a:pt x="1621" y="177957"/>
                  </a:lnTo>
                  <a:lnTo>
                    <a:pt x="5105" y="573024"/>
                  </a:lnTo>
                  <a:lnTo>
                    <a:pt x="0" y="742429"/>
                  </a:lnTo>
                  <a:lnTo>
                    <a:pt x="9448" y="789381"/>
                  </a:lnTo>
                  <a:lnTo>
                    <a:pt x="45923" y="806729"/>
                  </a:lnTo>
                  <a:lnTo>
                    <a:pt x="52842" y="797957"/>
                  </a:lnTo>
                  <a:lnTo>
                    <a:pt x="57788" y="788482"/>
                  </a:lnTo>
                  <a:lnTo>
                    <a:pt x="60757" y="778307"/>
                  </a:lnTo>
                  <a:lnTo>
                    <a:pt x="61747" y="767435"/>
                  </a:lnTo>
                  <a:lnTo>
                    <a:pt x="53176" y="342893"/>
                  </a:lnTo>
                  <a:lnTo>
                    <a:pt x="53231" y="311637"/>
                  </a:lnTo>
                  <a:lnTo>
                    <a:pt x="53581" y="285111"/>
                  </a:lnTo>
                  <a:lnTo>
                    <a:pt x="54219" y="251019"/>
                  </a:lnTo>
                  <a:lnTo>
                    <a:pt x="55117" y="211759"/>
                  </a:lnTo>
                  <a:lnTo>
                    <a:pt x="109796" y="211759"/>
                  </a:lnTo>
                  <a:lnTo>
                    <a:pt x="103073" y="183184"/>
                  </a:lnTo>
                  <a:lnTo>
                    <a:pt x="83716" y="111173"/>
                  </a:lnTo>
                  <a:lnTo>
                    <a:pt x="65441" y="59445"/>
                  </a:lnTo>
                  <a:lnTo>
                    <a:pt x="48250" y="28001"/>
                  </a:lnTo>
                  <a:lnTo>
                    <a:pt x="32143" y="16840"/>
                  </a:lnTo>
                  <a:close/>
                </a:path>
                <a:path w="348614" h="837564">
                  <a:moveTo>
                    <a:pt x="109796" y="211759"/>
                  </a:moveTo>
                  <a:lnTo>
                    <a:pt x="55117" y="211759"/>
                  </a:lnTo>
                  <a:lnTo>
                    <a:pt x="59479" y="230574"/>
                  </a:lnTo>
                  <a:lnTo>
                    <a:pt x="65952" y="256405"/>
                  </a:lnTo>
                  <a:lnTo>
                    <a:pt x="74532" y="289253"/>
                  </a:lnTo>
                  <a:lnTo>
                    <a:pt x="85216" y="329120"/>
                  </a:lnTo>
                  <a:lnTo>
                    <a:pt x="102115" y="395434"/>
                  </a:lnTo>
                  <a:lnTo>
                    <a:pt x="115258" y="455584"/>
                  </a:lnTo>
                  <a:lnTo>
                    <a:pt x="124645" y="509570"/>
                  </a:lnTo>
                  <a:lnTo>
                    <a:pt x="130278" y="557390"/>
                  </a:lnTo>
                  <a:lnTo>
                    <a:pt x="132156" y="599046"/>
                  </a:lnTo>
                  <a:lnTo>
                    <a:pt x="134484" y="641684"/>
                  </a:lnTo>
                  <a:lnTo>
                    <a:pt x="141470" y="672141"/>
                  </a:lnTo>
                  <a:lnTo>
                    <a:pt x="153110" y="690414"/>
                  </a:lnTo>
                  <a:lnTo>
                    <a:pt x="169405" y="696506"/>
                  </a:lnTo>
                  <a:lnTo>
                    <a:pt x="179837" y="694975"/>
                  </a:lnTo>
                  <a:lnTo>
                    <a:pt x="204622" y="663854"/>
                  </a:lnTo>
                  <a:lnTo>
                    <a:pt x="212788" y="624560"/>
                  </a:lnTo>
                  <a:lnTo>
                    <a:pt x="214134" y="614349"/>
                  </a:lnTo>
                  <a:lnTo>
                    <a:pt x="215163" y="607885"/>
                  </a:lnTo>
                  <a:lnTo>
                    <a:pt x="215849" y="605167"/>
                  </a:lnTo>
                  <a:lnTo>
                    <a:pt x="215849" y="598538"/>
                  </a:lnTo>
                  <a:lnTo>
                    <a:pt x="220535" y="568796"/>
                  </a:lnTo>
                  <a:lnTo>
                    <a:pt x="226053" y="540372"/>
                  </a:lnTo>
                  <a:lnTo>
                    <a:pt x="177063" y="540372"/>
                  </a:lnTo>
                  <a:lnTo>
                    <a:pt x="174927" y="529667"/>
                  </a:lnTo>
                  <a:lnTo>
                    <a:pt x="170557" y="506753"/>
                  </a:lnTo>
                  <a:lnTo>
                    <a:pt x="163954" y="471626"/>
                  </a:lnTo>
                  <a:lnTo>
                    <a:pt x="155117" y="424281"/>
                  </a:lnTo>
                  <a:lnTo>
                    <a:pt x="146671" y="380431"/>
                  </a:lnTo>
                  <a:lnTo>
                    <a:pt x="137244" y="334395"/>
                  </a:lnTo>
                  <a:lnTo>
                    <a:pt x="126595" y="285111"/>
                  </a:lnTo>
                  <a:lnTo>
                    <a:pt x="115445" y="235770"/>
                  </a:lnTo>
                  <a:lnTo>
                    <a:pt x="109796" y="211759"/>
                  </a:lnTo>
                  <a:close/>
                </a:path>
                <a:path w="348614" h="837564">
                  <a:moveTo>
                    <a:pt x="310921" y="0"/>
                  </a:moveTo>
                  <a:lnTo>
                    <a:pt x="295274" y="0"/>
                  </a:lnTo>
                  <a:lnTo>
                    <a:pt x="287794" y="2717"/>
                  </a:lnTo>
                  <a:lnTo>
                    <a:pt x="273507" y="13601"/>
                  </a:lnTo>
                  <a:lnTo>
                    <a:pt x="269239" y="20751"/>
                  </a:lnTo>
                  <a:lnTo>
                    <a:pt x="267893" y="29591"/>
                  </a:lnTo>
                  <a:lnTo>
                    <a:pt x="267893" y="35712"/>
                  </a:lnTo>
                  <a:lnTo>
                    <a:pt x="264362" y="80636"/>
                  </a:lnTo>
                  <a:lnTo>
                    <a:pt x="259074" y="128052"/>
                  </a:lnTo>
                  <a:lnTo>
                    <a:pt x="252029" y="177957"/>
                  </a:lnTo>
                  <a:lnTo>
                    <a:pt x="243187" y="230574"/>
                  </a:lnTo>
                  <a:lnTo>
                    <a:pt x="232676" y="285229"/>
                  </a:lnTo>
                  <a:lnTo>
                    <a:pt x="220564" y="342893"/>
                  </a:lnTo>
                  <a:lnTo>
                    <a:pt x="203593" y="419950"/>
                  </a:lnTo>
                  <a:lnTo>
                    <a:pt x="194663" y="460003"/>
                  </a:lnTo>
                  <a:lnTo>
                    <a:pt x="187266" y="493425"/>
                  </a:lnTo>
                  <a:lnTo>
                    <a:pt x="181399" y="520215"/>
                  </a:lnTo>
                  <a:lnTo>
                    <a:pt x="177063" y="540372"/>
                  </a:lnTo>
                  <a:lnTo>
                    <a:pt x="226053" y="540372"/>
                  </a:lnTo>
                  <a:lnTo>
                    <a:pt x="227453" y="533157"/>
                  </a:lnTo>
                  <a:lnTo>
                    <a:pt x="236605" y="491619"/>
                  </a:lnTo>
                  <a:lnTo>
                    <a:pt x="247992" y="444182"/>
                  </a:lnTo>
                  <a:lnTo>
                    <a:pt x="259375" y="397574"/>
                  </a:lnTo>
                  <a:lnTo>
                    <a:pt x="268527" y="358524"/>
                  </a:lnTo>
                  <a:lnTo>
                    <a:pt x="275448" y="327032"/>
                  </a:lnTo>
                  <a:lnTo>
                    <a:pt x="280136" y="303098"/>
                  </a:lnTo>
                  <a:lnTo>
                    <a:pt x="335597" y="303098"/>
                  </a:lnTo>
                  <a:lnTo>
                    <a:pt x="332713" y="210058"/>
                  </a:lnTo>
                  <a:lnTo>
                    <a:pt x="331363" y="156552"/>
                  </a:lnTo>
                  <a:lnTo>
                    <a:pt x="330399" y="108129"/>
                  </a:lnTo>
                  <a:lnTo>
                    <a:pt x="329849" y="66871"/>
                  </a:lnTo>
                  <a:lnTo>
                    <a:pt x="329628" y="20066"/>
                  </a:lnTo>
                  <a:lnTo>
                    <a:pt x="327164" y="14033"/>
                  </a:lnTo>
                  <a:lnTo>
                    <a:pt x="317296" y="2806"/>
                  </a:lnTo>
                  <a:lnTo>
                    <a:pt x="310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5273262" y="3132945"/>
              <a:ext cx="188595" cy="797560"/>
            </a:xfrm>
            <a:custGeom>
              <a:avLst/>
              <a:gdLst/>
              <a:ahLst/>
              <a:cxnLst/>
              <a:rect l="l" t="t" r="r" b="b"/>
              <a:pathLst>
                <a:path w="188595" h="797560">
                  <a:moveTo>
                    <a:pt x="103581" y="0"/>
                  </a:moveTo>
                  <a:lnTo>
                    <a:pt x="26022" y="9182"/>
                  </a:lnTo>
                  <a:lnTo>
                    <a:pt x="0" y="45923"/>
                  </a:lnTo>
                  <a:lnTo>
                    <a:pt x="0" y="49491"/>
                  </a:lnTo>
                  <a:lnTo>
                    <a:pt x="445" y="59733"/>
                  </a:lnTo>
                  <a:lnTo>
                    <a:pt x="1782" y="72077"/>
                  </a:lnTo>
                  <a:lnTo>
                    <a:pt x="4013" y="86523"/>
                  </a:lnTo>
                  <a:lnTo>
                    <a:pt x="10263" y="119591"/>
                  </a:lnTo>
                  <a:lnTo>
                    <a:pt x="12498" y="133943"/>
                  </a:lnTo>
                  <a:lnTo>
                    <a:pt x="13840" y="146128"/>
                  </a:lnTo>
                  <a:lnTo>
                    <a:pt x="14287" y="156146"/>
                  </a:lnTo>
                  <a:lnTo>
                    <a:pt x="14287" y="771182"/>
                  </a:lnTo>
                  <a:lnTo>
                    <a:pt x="15646" y="777481"/>
                  </a:lnTo>
                  <a:lnTo>
                    <a:pt x="48789" y="796590"/>
                  </a:lnTo>
                  <a:lnTo>
                    <a:pt x="66332" y="797547"/>
                  </a:lnTo>
                  <a:lnTo>
                    <a:pt x="98983" y="797547"/>
                  </a:lnTo>
                  <a:lnTo>
                    <a:pt x="140063" y="795597"/>
                  </a:lnTo>
                  <a:lnTo>
                    <a:pt x="178584" y="778540"/>
                  </a:lnTo>
                  <a:lnTo>
                    <a:pt x="188290" y="765911"/>
                  </a:lnTo>
                  <a:lnTo>
                    <a:pt x="188290" y="762342"/>
                  </a:lnTo>
                  <a:lnTo>
                    <a:pt x="184558" y="750284"/>
                  </a:lnTo>
                  <a:lnTo>
                    <a:pt x="173364" y="741672"/>
                  </a:lnTo>
                  <a:lnTo>
                    <a:pt x="159542" y="737844"/>
                  </a:lnTo>
                  <a:lnTo>
                    <a:pt x="70408" y="737844"/>
                  </a:lnTo>
                  <a:lnTo>
                    <a:pt x="70408" y="415353"/>
                  </a:lnTo>
                  <a:lnTo>
                    <a:pt x="74498" y="410260"/>
                  </a:lnTo>
                  <a:lnTo>
                    <a:pt x="81635" y="407708"/>
                  </a:lnTo>
                  <a:lnTo>
                    <a:pt x="128122" y="407708"/>
                  </a:lnTo>
                  <a:lnTo>
                    <a:pt x="132664" y="405498"/>
                  </a:lnTo>
                  <a:lnTo>
                    <a:pt x="142875" y="392569"/>
                  </a:lnTo>
                  <a:lnTo>
                    <a:pt x="145427" y="385254"/>
                  </a:lnTo>
                  <a:lnTo>
                    <a:pt x="145427" y="368922"/>
                  </a:lnTo>
                  <a:lnTo>
                    <a:pt x="142278" y="361949"/>
                  </a:lnTo>
                  <a:lnTo>
                    <a:pt x="136538" y="356679"/>
                  </a:lnTo>
                  <a:lnTo>
                    <a:pt x="65824" y="356679"/>
                  </a:lnTo>
                  <a:lnTo>
                    <a:pt x="65981" y="346140"/>
                  </a:lnTo>
                  <a:lnTo>
                    <a:pt x="66457" y="332887"/>
                  </a:lnTo>
                  <a:lnTo>
                    <a:pt x="67254" y="316922"/>
                  </a:lnTo>
                  <a:lnTo>
                    <a:pt x="69493" y="279418"/>
                  </a:lnTo>
                  <a:lnTo>
                    <a:pt x="70291" y="262978"/>
                  </a:lnTo>
                  <a:lnTo>
                    <a:pt x="70769" y="248929"/>
                  </a:lnTo>
                  <a:lnTo>
                    <a:pt x="70929" y="237274"/>
                  </a:lnTo>
                  <a:lnTo>
                    <a:pt x="62763" y="64808"/>
                  </a:lnTo>
                  <a:lnTo>
                    <a:pt x="65138" y="64465"/>
                  </a:lnTo>
                  <a:lnTo>
                    <a:pt x="68884" y="64300"/>
                  </a:lnTo>
                  <a:lnTo>
                    <a:pt x="114931" y="64300"/>
                  </a:lnTo>
                  <a:lnTo>
                    <a:pt x="124851" y="63370"/>
                  </a:lnTo>
                  <a:lnTo>
                    <a:pt x="139682" y="57534"/>
                  </a:lnTo>
                  <a:lnTo>
                    <a:pt x="148582" y="47806"/>
                  </a:lnTo>
                  <a:lnTo>
                    <a:pt x="151549" y="34188"/>
                  </a:lnTo>
                  <a:lnTo>
                    <a:pt x="150544" y="26904"/>
                  </a:lnTo>
                  <a:lnTo>
                    <a:pt x="119459" y="2362"/>
                  </a:lnTo>
                  <a:lnTo>
                    <a:pt x="111503" y="590"/>
                  </a:lnTo>
                  <a:lnTo>
                    <a:pt x="103581" y="0"/>
                  </a:lnTo>
                  <a:close/>
                </a:path>
                <a:path w="188595" h="797560">
                  <a:moveTo>
                    <a:pt x="128587" y="734783"/>
                  </a:moveTo>
                  <a:lnTo>
                    <a:pt x="123229" y="734974"/>
                  </a:lnTo>
                  <a:lnTo>
                    <a:pt x="94105" y="736505"/>
                  </a:lnTo>
                  <a:lnTo>
                    <a:pt x="70408" y="737844"/>
                  </a:lnTo>
                  <a:lnTo>
                    <a:pt x="159542" y="737844"/>
                  </a:lnTo>
                  <a:lnTo>
                    <a:pt x="154677" y="736503"/>
                  </a:lnTo>
                  <a:lnTo>
                    <a:pt x="128587" y="734783"/>
                  </a:lnTo>
                  <a:close/>
                </a:path>
                <a:path w="188595" h="797560">
                  <a:moveTo>
                    <a:pt x="128122" y="407708"/>
                  </a:moveTo>
                  <a:lnTo>
                    <a:pt x="91846" y="407708"/>
                  </a:lnTo>
                  <a:lnTo>
                    <a:pt x="117868" y="408724"/>
                  </a:lnTo>
                  <a:lnTo>
                    <a:pt x="126034" y="408724"/>
                  </a:lnTo>
                  <a:lnTo>
                    <a:pt x="128122" y="407708"/>
                  </a:lnTo>
                  <a:close/>
                </a:path>
                <a:path w="188595" h="797560">
                  <a:moveTo>
                    <a:pt x="122542" y="347497"/>
                  </a:moveTo>
                  <a:lnTo>
                    <a:pt x="114554" y="347497"/>
                  </a:lnTo>
                  <a:lnTo>
                    <a:pt x="107964" y="347847"/>
                  </a:lnTo>
                  <a:lnTo>
                    <a:pt x="100198" y="348899"/>
                  </a:lnTo>
                  <a:lnTo>
                    <a:pt x="91252" y="350653"/>
                  </a:lnTo>
                  <a:lnTo>
                    <a:pt x="81127" y="353110"/>
                  </a:lnTo>
                  <a:lnTo>
                    <a:pt x="74663" y="354812"/>
                  </a:lnTo>
                  <a:lnTo>
                    <a:pt x="69557" y="355993"/>
                  </a:lnTo>
                  <a:lnTo>
                    <a:pt x="65824" y="356679"/>
                  </a:lnTo>
                  <a:lnTo>
                    <a:pt x="136538" y="356679"/>
                  </a:lnTo>
                  <a:lnTo>
                    <a:pt x="129679" y="350380"/>
                  </a:lnTo>
                  <a:lnTo>
                    <a:pt x="122542" y="347497"/>
                  </a:lnTo>
                  <a:close/>
                </a:path>
                <a:path w="188595" h="797560">
                  <a:moveTo>
                    <a:pt x="114931" y="64300"/>
                  </a:moveTo>
                  <a:lnTo>
                    <a:pt x="73990" y="64300"/>
                  </a:lnTo>
                  <a:lnTo>
                    <a:pt x="104089" y="65316"/>
                  </a:lnTo>
                  <a:lnTo>
                    <a:pt x="114931" y="6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5493189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7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>
                  <a:moveTo>
                    <a:pt x="218759" y="62763"/>
                  </a:moveTo>
                  <a:lnTo>
                    <a:pt x="64287" y="62763"/>
                  </a:lnTo>
                  <a:lnTo>
                    <a:pt x="81192" y="63430"/>
                  </a:lnTo>
                  <a:lnTo>
                    <a:pt x="97201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5882006" y="3517176"/>
              <a:ext cx="225539" cy="72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6207109" y="3112289"/>
              <a:ext cx="321310" cy="839469"/>
            </a:xfrm>
            <a:custGeom>
              <a:avLst/>
              <a:gdLst/>
              <a:ahLst/>
              <a:cxnLst/>
              <a:rect l="l" t="t" r="r" b="b"/>
              <a:pathLst>
                <a:path w="321309" h="839470">
                  <a:moveTo>
                    <a:pt x="174438" y="0"/>
                  </a:moveTo>
                  <a:lnTo>
                    <a:pt x="129159" y="7200"/>
                  </a:lnTo>
                  <a:lnTo>
                    <a:pt x="89233" y="29336"/>
                  </a:lnTo>
                  <a:lnTo>
                    <a:pt x="58614" y="63525"/>
                  </a:lnTo>
                  <a:lnTo>
                    <a:pt x="36160" y="105613"/>
                  </a:lnTo>
                  <a:lnTo>
                    <a:pt x="23673" y="141739"/>
                  </a:lnTo>
                  <a:lnTo>
                    <a:pt x="13264" y="187386"/>
                  </a:lnTo>
                  <a:lnTo>
                    <a:pt x="6569" y="227317"/>
                  </a:lnTo>
                  <a:lnTo>
                    <a:pt x="1591" y="285483"/>
                  </a:lnTo>
                  <a:lnTo>
                    <a:pt x="343" y="325283"/>
                  </a:lnTo>
                  <a:lnTo>
                    <a:pt x="0" y="382943"/>
                  </a:lnTo>
                  <a:lnTo>
                    <a:pt x="448" y="449275"/>
                  </a:lnTo>
                  <a:lnTo>
                    <a:pt x="606" y="477310"/>
                  </a:lnTo>
                  <a:lnTo>
                    <a:pt x="1878" y="527059"/>
                  </a:lnTo>
                  <a:lnTo>
                    <a:pt x="5415" y="579648"/>
                  </a:lnTo>
                  <a:lnTo>
                    <a:pt x="10485" y="620597"/>
                  </a:lnTo>
                  <a:lnTo>
                    <a:pt x="20349" y="675322"/>
                  </a:lnTo>
                  <a:lnTo>
                    <a:pt x="33739" y="719718"/>
                  </a:lnTo>
                  <a:lnTo>
                    <a:pt x="56569" y="766152"/>
                  </a:lnTo>
                  <a:lnTo>
                    <a:pt x="87700" y="804548"/>
                  </a:lnTo>
                  <a:lnTo>
                    <a:pt x="130051" y="829932"/>
                  </a:lnTo>
                  <a:lnTo>
                    <a:pt x="174958" y="839127"/>
                  </a:lnTo>
                  <a:lnTo>
                    <a:pt x="190546" y="838039"/>
                  </a:lnTo>
                  <a:lnTo>
                    <a:pt x="206202" y="834780"/>
                  </a:lnTo>
                  <a:lnTo>
                    <a:pt x="221927" y="829354"/>
                  </a:lnTo>
                  <a:lnTo>
                    <a:pt x="237722" y="821766"/>
                  </a:lnTo>
                  <a:lnTo>
                    <a:pt x="245465" y="817589"/>
                  </a:lnTo>
                  <a:lnTo>
                    <a:pt x="251874" y="814241"/>
                  </a:lnTo>
                  <a:lnTo>
                    <a:pt x="256947" y="811722"/>
                  </a:lnTo>
                  <a:lnTo>
                    <a:pt x="260683" y="810031"/>
                  </a:lnTo>
                  <a:lnTo>
                    <a:pt x="319421" y="810031"/>
                  </a:lnTo>
                  <a:lnTo>
                    <a:pt x="320894" y="794727"/>
                  </a:lnTo>
                  <a:lnTo>
                    <a:pt x="320465" y="786053"/>
                  </a:lnTo>
                  <a:lnTo>
                    <a:pt x="181588" y="786053"/>
                  </a:lnTo>
                  <a:lnTo>
                    <a:pt x="164591" y="782196"/>
                  </a:lnTo>
                  <a:lnTo>
                    <a:pt x="126572" y="763570"/>
                  </a:lnTo>
                  <a:lnTo>
                    <a:pt x="93309" y="730181"/>
                  </a:lnTo>
                  <a:lnTo>
                    <a:pt x="78310" y="693375"/>
                  </a:lnTo>
                  <a:lnTo>
                    <a:pt x="64481" y="639610"/>
                  </a:lnTo>
                  <a:lnTo>
                    <a:pt x="57784" y="582842"/>
                  </a:lnTo>
                  <a:lnTo>
                    <a:pt x="56110" y="543646"/>
                  </a:lnTo>
                  <a:lnTo>
                    <a:pt x="55553" y="497243"/>
                  </a:lnTo>
                  <a:lnTo>
                    <a:pt x="56061" y="432434"/>
                  </a:lnTo>
                  <a:lnTo>
                    <a:pt x="55964" y="407689"/>
                  </a:lnTo>
                  <a:lnTo>
                    <a:pt x="56731" y="358197"/>
                  </a:lnTo>
                  <a:lnTo>
                    <a:pt x="58295" y="316070"/>
                  </a:lnTo>
                  <a:lnTo>
                    <a:pt x="62690" y="269671"/>
                  </a:lnTo>
                  <a:lnTo>
                    <a:pt x="64448" y="254267"/>
                  </a:lnTo>
                  <a:lnTo>
                    <a:pt x="72393" y="194665"/>
                  </a:lnTo>
                  <a:lnTo>
                    <a:pt x="83358" y="146951"/>
                  </a:lnTo>
                  <a:lnTo>
                    <a:pt x="103000" y="96685"/>
                  </a:lnTo>
                  <a:lnTo>
                    <a:pt x="129664" y="61350"/>
                  </a:lnTo>
                  <a:lnTo>
                    <a:pt x="164748" y="49237"/>
                  </a:lnTo>
                  <a:lnTo>
                    <a:pt x="212350" y="49237"/>
                  </a:lnTo>
                  <a:lnTo>
                    <a:pt x="219675" y="43281"/>
                  </a:lnTo>
                  <a:lnTo>
                    <a:pt x="222406" y="37325"/>
                  </a:lnTo>
                  <a:lnTo>
                    <a:pt x="222288" y="29336"/>
                  </a:lnTo>
                  <a:lnTo>
                    <a:pt x="219408" y="16878"/>
                  </a:lnTo>
                  <a:lnTo>
                    <a:pt x="210414" y="7583"/>
                  </a:lnTo>
                  <a:lnTo>
                    <a:pt x="195424" y="1957"/>
                  </a:lnTo>
                  <a:lnTo>
                    <a:pt x="174438" y="0"/>
                  </a:lnTo>
                  <a:close/>
                </a:path>
                <a:path w="321309" h="839470">
                  <a:moveTo>
                    <a:pt x="319421" y="810031"/>
                  </a:moveTo>
                  <a:lnTo>
                    <a:pt x="260683" y="810031"/>
                  </a:lnTo>
                  <a:lnTo>
                    <a:pt x="260683" y="811060"/>
                  </a:lnTo>
                  <a:lnTo>
                    <a:pt x="266087" y="820648"/>
                  </a:lnTo>
                  <a:lnTo>
                    <a:pt x="273628" y="827503"/>
                  </a:lnTo>
                  <a:lnTo>
                    <a:pt x="283308" y="831619"/>
                  </a:lnTo>
                  <a:lnTo>
                    <a:pt x="295126" y="832992"/>
                  </a:lnTo>
                  <a:lnTo>
                    <a:pt x="306396" y="830602"/>
                  </a:lnTo>
                  <a:lnTo>
                    <a:pt x="314449" y="823428"/>
                  </a:lnTo>
                  <a:lnTo>
                    <a:pt x="319282" y="811470"/>
                  </a:lnTo>
                  <a:lnTo>
                    <a:pt x="319421" y="810031"/>
                  </a:lnTo>
                  <a:close/>
                </a:path>
                <a:path w="321309" h="839470">
                  <a:moveTo>
                    <a:pt x="299975" y="622769"/>
                  </a:moveTo>
                  <a:lnTo>
                    <a:pt x="241799" y="622769"/>
                  </a:lnTo>
                  <a:lnTo>
                    <a:pt x="248589" y="640183"/>
                  </a:lnTo>
                  <a:lnTo>
                    <a:pt x="253662" y="665889"/>
                  </a:lnTo>
                  <a:lnTo>
                    <a:pt x="257013" y="699886"/>
                  </a:lnTo>
                  <a:lnTo>
                    <a:pt x="258639" y="742175"/>
                  </a:lnTo>
                  <a:lnTo>
                    <a:pt x="242342" y="761370"/>
                  </a:lnTo>
                  <a:lnTo>
                    <a:pt x="224066" y="775082"/>
                  </a:lnTo>
                  <a:lnTo>
                    <a:pt x="203814" y="783310"/>
                  </a:lnTo>
                  <a:lnTo>
                    <a:pt x="181588" y="786053"/>
                  </a:lnTo>
                  <a:lnTo>
                    <a:pt x="320465" y="786053"/>
                  </a:lnTo>
                  <a:lnTo>
                    <a:pt x="320240" y="781492"/>
                  </a:lnTo>
                  <a:lnTo>
                    <a:pt x="318276" y="763219"/>
                  </a:lnTo>
                  <a:lnTo>
                    <a:pt x="315006" y="739906"/>
                  </a:lnTo>
                  <a:lnTo>
                    <a:pt x="310429" y="711555"/>
                  </a:lnTo>
                  <a:lnTo>
                    <a:pt x="305853" y="682837"/>
                  </a:lnTo>
                  <a:lnTo>
                    <a:pt x="302582" y="658425"/>
                  </a:lnTo>
                  <a:lnTo>
                    <a:pt x="300619" y="638317"/>
                  </a:lnTo>
                  <a:lnTo>
                    <a:pt x="299975" y="622769"/>
                  </a:lnTo>
                  <a:close/>
                </a:path>
                <a:path w="321309" h="839470">
                  <a:moveTo>
                    <a:pt x="261699" y="562559"/>
                  </a:moveTo>
                  <a:lnTo>
                    <a:pt x="203146" y="569034"/>
                  </a:lnTo>
                  <a:lnTo>
                    <a:pt x="165256" y="597255"/>
                  </a:lnTo>
                  <a:lnTo>
                    <a:pt x="167489" y="610205"/>
                  </a:lnTo>
                  <a:lnTo>
                    <a:pt x="174189" y="619452"/>
                  </a:lnTo>
                  <a:lnTo>
                    <a:pt x="185353" y="624998"/>
                  </a:lnTo>
                  <a:lnTo>
                    <a:pt x="200981" y="626846"/>
                  </a:lnTo>
                  <a:lnTo>
                    <a:pt x="241799" y="622769"/>
                  </a:lnTo>
                  <a:lnTo>
                    <a:pt x="299975" y="622769"/>
                  </a:lnTo>
                  <a:lnTo>
                    <a:pt x="288738" y="578891"/>
                  </a:lnTo>
                  <a:lnTo>
                    <a:pt x="269319" y="563580"/>
                  </a:lnTo>
                  <a:lnTo>
                    <a:pt x="261699" y="562559"/>
                  </a:lnTo>
                  <a:close/>
                </a:path>
                <a:path w="321309" h="839470">
                  <a:moveTo>
                    <a:pt x="212350" y="49237"/>
                  </a:moveTo>
                  <a:lnTo>
                    <a:pt x="164748" y="49237"/>
                  </a:lnTo>
                  <a:lnTo>
                    <a:pt x="194859" y="54330"/>
                  </a:lnTo>
                  <a:lnTo>
                    <a:pt x="202327" y="54330"/>
                  </a:lnTo>
                  <a:lnTo>
                    <a:pt x="208804" y="52120"/>
                  </a:lnTo>
                  <a:lnTo>
                    <a:pt x="212350" y="49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6579537" y="3115602"/>
              <a:ext cx="269875" cy="838200"/>
            </a:xfrm>
            <a:custGeom>
              <a:avLst/>
              <a:gdLst/>
              <a:ahLst/>
              <a:cxnLst/>
              <a:rect l="l" t="t" r="r" b="b"/>
              <a:pathLst>
                <a:path w="269875" h="838200">
                  <a:moveTo>
                    <a:pt x="107657" y="0"/>
                  </a:moveTo>
                  <a:lnTo>
                    <a:pt x="62216" y="16641"/>
                  </a:lnTo>
                  <a:lnTo>
                    <a:pt x="33294" y="53797"/>
                  </a:lnTo>
                  <a:lnTo>
                    <a:pt x="17564" y="94822"/>
                  </a:lnTo>
                  <a:lnTo>
                    <a:pt x="8144" y="140863"/>
                  </a:lnTo>
                  <a:lnTo>
                    <a:pt x="3568" y="181203"/>
                  </a:lnTo>
                  <a:lnTo>
                    <a:pt x="700" y="231657"/>
                  </a:lnTo>
                  <a:lnTo>
                    <a:pt x="0" y="311772"/>
                  </a:lnTo>
                  <a:lnTo>
                    <a:pt x="325" y="326469"/>
                  </a:lnTo>
                  <a:lnTo>
                    <a:pt x="1033" y="361164"/>
                  </a:lnTo>
                  <a:lnTo>
                    <a:pt x="1156" y="369430"/>
                  </a:lnTo>
                  <a:lnTo>
                    <a:pt x="1264" y="379374"/>
                  </a:lnTo>
                  <a:lnTo>
                    <a:pt x="1386" y="433209"/>
                  </a:lnTo>
                  <a:lnTo>
                    <a:pt x="1538" y="444932"/>
                  </a:lnTo>
                  <a:lnTo>
                    <a:pt x="4475" y="497615"/>
                  </a:lnTo>
                  <a:lnTo>
                    <a:pt x="9326" y="551577"/>
                  </a:lnTo>
                  <a:lnTo>
                    <a:pt x="14556" y="593800"/>
                  </a:lnTo>
                  <a:lnTo>
                    <a:pt x="21126" y="634253"/>
                  </a:lnTo>
                  <a:lnTo>
                    <a:pt x="30180" y="675330"/>
                  </a:lnTo>
                  <a:lnTo>
                    <a:pt x="41803" y="716568"/>
                  </a:lnTo>
                  <a:lnTo>
                    <a:pt x="55329" y="752796"/>
                  </a:lnTo>
                  <a:lnTo>
                    <a:pt x="80106" y="796328"/>
                  </a:lnTo>
                  <a:lnTo>
                    <a:pt x="113590" y="826941"/>
                  </a:lnTo>
                  <a:lnTo>
                    <a:pt x="153593" y="837844"/>
                  </a:lnTo>
                  <a:lnTo>
                    <a:pt x="167591" y="836328"/>
                  </a:lnTo>
                  <a:lnTo>
                    <a:pt x="206146" y="813612"/>
                  </a:lnTo>
                  <a:lnTo>
                    <a:pt x="230988" y="780694"/>
                  </a:lnTo>
                  <a:lnTo>
                    <a:pt x="155625" y="780694"/>
                  </a:lnTo>
                  <a:lnTo>
                    <a:pt x="143921" y="778446"/>
                  </a:lnTo>
                  <a:lnTo>
                    <a:pt x="112255" y="744727"/>
                  </a:lnTo>
                  <a:lnTo>
                    <a:pt x="94842" y="704865"/>
                  </a:lnTo>
                  <a:lnTo>
                    <a:pt x="81381" y="657212"/>
                  </a:lnTo>
                  <a:lnTo>
                    <a:pt x="70097" y="598346"/>
                  </a:lnTo>
                  <a:lnTo>
                    <a:pt x="59194" y="524802"/>
                  </a:lnTo>
                  <a:lnTo>
                    <a:pt x="54503" y="485052"/>
                  </a:lnTo>
                  <a:lnTo>
                    <a:pt x="51172" y="446877"/>
                  </a:lnTo>
                  <a:lnTo>
                    <a:pt x="48576" y="379374"/>
                  </a:lnTo>
                  <a:lnTo>
                    <a:pt x="48475" y="369430"/>
                  </a:lnTo>
                  <a:lnTo>
                    <a:pt x="48756" y="354854"/>
                  </a:lnTo>
                  <a:lnTo>
                    <a:pt x="49999" y="295440"/>
                  </a:lnTo>
                  <a:lnTo>
                    <a:pt x="51821" y="255449"/>
                  </a:lnTo>
                  <a:lnTo>
                    <a:pt x="56049" y="204403"/>
                  </a:lnTo>
                  <a:lnTo>
                    <a:pt x="60848" y="162453"/>
                  </a:lnTo>
                  <a:lnTo>
                    <a:pt x="71359" y="116365"/>
                  </a:lnTo>
                  <a:lnTo>
                    <a:pt x="85471" y="78766"/>
                  </a:lnTo>
                  <a:lnTo>
                    <a:pt x="119913" y="55105"/>
                  </a:lnTo>
                  <a:lnTo>
                    <a:pt x="206563" y="55105"/>
                  </a:lnTo>
                  <a:lnTo>
                    <a:pt x="203847" y="50507"/>
                  </a:lnTo>
                  <a:lnTo>
                    <a:pt x="175572" y="18891"/>
                  </a:lnTo>
                  <a:lnTo>
                    <a:pt x="138407" y="2994"/>
                  </a:lnTo>
                  <a:lnTo>
                    <a:pt x="123641" y="748"/>
                  </a:lnTo>
                  <a:lnTo>
                    <a:pt x="107657" y="0"/>
                  </a:lnTo>
                  <a:close/>
                </a:path>
                <a:path w="269875" h="838200">
                  <a:moveTo>
                    <a:pt x="206563" y="55105"/>
                  </a:moveTo>
                  <a:lnTo>
                    <a:pt x="119913" y="55105"/>
                  </a:lnTo>
                  <a:lnTo>
                    <a:pt x="127578" y="56014"/>
                  </a:lnTo>
                  <a:lnTo>
                    <a:pt x="135278" y="58742"/>
                  </a:lnTo>
                  <a:lnTo>
                    <a:pt x="165074" y="87247"/>
                  </a:lnTo>
                  <a:lnTo>
                    <a:pt x="181871" y="124610"/>
                  </a:lnTo>
                  <a:lnTo>
                    <a:pt x="195173" y="168376"/>
                  </a:lnTo>
                  <a:lnTo>
                    <a:pt x="205317" y="219184"/>
                  </a:lnTo>
                  <a:lnTo>
                    <a:pt x="210557" y="260235"/>
                  </a:lnTo>
                  <a:lnTo>
                    <a:pt x="215836" y="309981"/>
                  </a:lnTo>
                  <a:lnTo>
                    <a:pt x="219429" y="361164"/>
                  </a:lnTo>
                  <a:lnTo>
                    <a:pt x="221189" y="411968"/>
                  </a:lnTo>
                  <a:lnTo>
                    <a:pt x="221803" y="477619"/>
                  </a:lnTo>
                  <a:lnTo>
                    <a:pt x="221692" y="497615"/>
                  </a:lnTo>
                  <a:lnTo>
                    <a:pt x="218959" y="554842"/>
                  </a:lnTo>
                  <a:lnTo>
                    <a:pt x="215726" y="595267"/>
                  </a:lnTo>
                  <a:lnTo>
                    <a:pt x="211251" y="643445"/>
                  </a:lnTo>
                  <a:lnTo>
                    <a:pt x="203080" y="697015"/>
                  </a:lnTo>
                  <a:lnTo>
                    <a:pt x="190842" y="741413"/>
                  </a:lnTo>
                  <a:lnTo>
                    <a:pt x="165671" y="778239"/>
                  </a:lnTo>
                  <a:lnTo>
                    <a:pt x="155625" y="780694"/>
                  </a:lnTo>
                  <a:lnTo>
                    <a:pt x="230988" y="780694"/>
                  </a:lnTo>
                  <a:lnTo>
                    <a:pt x="246994" y="742161"/>
                  </a:lnTo>
                  <a:lnTo>
                    <a:pt x="253606" y="692937"/>
                  </a:lnTo>
                  <a:lnTo>
                    <a:pt x="254020" y="676385"/>
                  </a:lnTo>
                  <a:lnTo>
                    <a:pt x="255263" y="660407"/>
                  </a:lnTo>
                  <a:lnTo>
                    <a:pt x="257335" y="645004"/>
                  </a:lnTo>
                  <a:lnTo>
                    <a:pt x="260235" y="630173"/>
                  </a:lnTo>
                  <a:lnTo>
                    <a:pt x="260235" y="625576"/>
                  </a:lnTo>
                  <a:lnTo>
                    <a:pt x="269417" y="493420"/>
                  </a:lnTo>
                  <a:lnTo>
                    <a:pt x="269291" y="411968"/>
                  </a:lnTo>
                  <a:lnTo>
                    <a:pt x="268905" y="386265"/>
                  </a:lnTo>
                  <a:lnTo>
                    <a:pt x="267328" y="322821"/>
                  </a:lnTo>
                  <a:lnTo>
                    <a:pt x="265209" y="277963"/>
                  </a:lnTo>
                  <a:lnTo>
                    <a:pt x="256979" y="212070"/>
                  </a:lnTo>
                  <a:lnTo>
                    <a:pt x="250799" y="171703"/>
                  </a:lnTo>
                  <a:lnTo>
                    <a:pt x="242628" y="131964"/>
                  </a:lnTo>
                  <a:lnTo>
                    <a:pt x="225661" y="89450"/>
                  </a:lnTo>
                  <a:lnTo>
                    <a:pt x="211630" y="63680"/>
                  </a:lnTo>
                  <a:lnTo>
                    <a:pt x="206563" y="55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6913244" y="3122740"/>
              <a:ext cx="175260" cy="813435"/>
            </a:xfrm>
            <a:custGeom>
              <a:avLst/>
              <a:gdLst/>
              <a:ahLst/>
              <a:cxnLst/>
              <a:rect l="l" t="t" r="r" b="b"/>
              <a:pathLst>
                <a:path w="175259" h="813435">
                  <a:moveTo>
                    <a:pt x="34442" y="0"/>
                  </a:moveTo>
                  <a:lnTo>
                    <a:pt x="19138" y="0"/>
                  </a:lnTo>
                  <a:lnTo>
                    <a:pt x="12763" y="1955"/>
                  </a:lnTo>
                  <a:lnTo>
                    <a:pt x="2552" y="9779"/>
                  </a:lnTo>
                  <a:lnTo>
                    <a:pt x="0" y="14973"/>
                  </a:lnTo>
                  <a:lnTo>
                    <a:pt x="50" y="30111"/>
                  </a:lnTo>
                  <a:lnTo>
                    <a:pt x="855" y="99060"/>
                  </a:lnTo>
                  <a:lnTo>
                    <a:pt x="1923" y="145134"/>
                  </a:lnTo>
                  <a:lnTo>
                    <a:pt x="3418" y="196051"/>
                  </a:lnTo>
                  <a:lnTo>
                    <a:pt x="5341" y="251809"/>
                  </a:lnTo>
                  <a:lnTo>
                    <a:pt x="7689" y="312409"/>
                  </a:lnTo>
                  <a:lnTo>
                    <a:pt x="13264" y="443928"/>
                  </a:lnTo>
                  <a:lnTo>
                    <a:pt x="15588" y="503899"/>
                  </a:lnTo>
                  <a:lnTo>
                    <a:pt x="17510" y="559659"/>
                  </a:lnTo>
                  <a:lnTo>
                    <a:pt x="19006" y="610577"/>
                  </a:lnTo>
                  <a:lnTo>
                    <a:pt x="20074" y="656652"/>
                  </a:lnTo>
                  <a:lnTo>
                    <a:pt x="20715" y="697885"/>
                  </a:lnTo>
                  <a:lnTo>
                    <a:pt x="20929" y="734275"/>
                  </a:lnTo>
                  <a:lnTo>
                    <a:pt x="14287" y="780199"/>
                  </a:lnTo>
                  <a:lnTo>
                    <a:pt x="14973" y="786623"/>
                  </a:lnTo>
                  <a:lnTo>
                    <a:pt x="44591" y="812737"/>
                  </a:lnTo>
                  <a:lnTo>
                    <a:pt x="52311" y="813358"/>
                  </a:lnTo>
                  <a:lnTo>
                    <a:pt x="60007" y="812561"/>
                  </a:lnTo>
                  <a:lnTo>
                    <a:pt x="67036" y="810169"/>
                  </a:lnTo>
                  <a:lnTo>
                    <a:pt x="73399" y="806184"/>
                  </a:lnTo>
                  <a:lnTo>
                    <a:pt x="79095" y="800608"/>
                  </a:lnTo>
                  <a:lnTo>
                    <a:pt x="130511" y="800608"/>
                  </a:lnTo>
                  <a:lnTo>
                    <a:pt x="132676" y="800100"/>
                  </a:lnTo>
                  <a:lnTo>
                    <a:pt x="162779" y="800100"/>
                  </a:lnTo>
                  <a:lnTo>
                    <a:pt x="172478" y="788784"/>
                  </a:lnTo>
                  <a:lnTo>
                    <a:pt x="175018" y="781215"/>
                  </a:lnTo>
                  <a:lnTo>
                    <a:pt x="175018" y="772033"/>
                  </a:lnTo>
                  <a:lnTo>
                    <a:pt x="173616" y="765049"/>
                  </a:lnTo>
                  <a:lnTo>
                    <a:pt x="169408" y="757872"/>
                  </a:lnTo>
                  <a:lnTo>
                    <a:pt x="162395" y="750505"/>
                  </a:lnTo>
                  <a:lnTo>
                    <a:pt x="152577" y="742950"/>
                  </a:lnTo>
                  <a:lnTo>
                    <a:pt x="72974" y="742950"/>
                  </a:lnTo>
                  <a:lnTo>
                    <a:pt x="72930" y="697885"/>
                  </a:lnTo>
                  <a:lnTo>
                    <a:pt x="72811" y="647382"/>
                  </a:lnTo>
                  <a:lnTo>
                    <a:pt x="72321" y="585621"/>
                  </a:lnTo>
                  <a:lnTo>
                    <a:pt x="71503" y="531124"/>
                  </a:lnTo>
                  <a:lnTo>
                    <a:pt x="70358" y="483893"/>
                  </a:lnTo>
                  <a:lnTo>
                    <a:pt x="68884" y="443928"/>
                  </a:lnTo>
                  <a:lnTo>
                    <a:pt x="68884" y="439343"/>
                  </a:lnTo>
                  <a:lnTo>
                    <a:pt x="67868" y="406171"/>
                  </a:lnTo>
                  <a:lnTo>
                    <a:pt x="57150" y="30111"/>
                  </a:lnTo>
                  <a:lnTo>
                    <a:pt x="57077" y="21437"/>
                  </a:lnTo>
                  <a:lnTo>
                    <a:pt x="54000" y="14452"/>
                  </a:lnTo>
                  <a:lnTo>
                    <a:pt x="41414" y="2895"/>
                  </a:lnTo>
                  <a:lnTo>
                    <a:pt x="34442" y="0"/>
                  </a:lnTo>
                  <a:close/>
                </a:path>
                <a:path w="175259" h="813435">
                  <a:moveTo>
                    <a:pt x="162779" y="800100"/>
                  </a:moveTo>
                  <a:lnTo>
                    <a:pt x="132676" y="800100"/>
                  </a:lnTo>
                  <a:lnTo>
                    <a:pt x="139814" y="802462"/>
                  </a:lnTo>
                  <a:lnTo>
                    <a:pt x="146113" y="803668"/>
                  </a:lnTo>
                  <a:lnTo>
                    <a:pt x="156984" y="803668"/>
                  </a:lnTo>
                  <a:lnTo>
                    <a:pt x="162267" y="800696"/>
                  </a:lnTo>
                  <a:lnTo>
                    <a:pt x="162779" y="800100"/>
                  </a:lnTo>
                  <a:close/>
                </a:path>
                <a:path w="175259" h="813435">
                  <a:moveTo>
                    <a:pt x="130511" y="800608"/>
                  </a:moveTo>
                  <a:lnTo>
                    <a:pt x="79095" y="800608"/>
                  </a:lnTo>
                  <a:lnTo>
                    <a:pt x="112776" y="802132"/>
                  </a:lnTo>
                  <a:lnTo>
                    <a:pt x="120243" y="802132"/>
                  </a:lnTo>
                  <a:lnTo>
                    <a:pt x="126885" y="801458"/>
                  </a:lnTo>
                  <a:lnTo>
                    <a:pt x="130511" y="800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/>
            <p:cNvSpPr/>
            <p:nvPr userDrawn="1"/>
          </p:nvSpPr>
          <p:spPr>
            <a:xfrm>
              <a:off x="7121441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9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>
                  <a:moveTo>
                    <a:pt x="218759" y="62763"/>
                  </a:moveTo>
                  <a:lnTo>
                    <a:pt x="64287" y="62763"/>
                  </a:lnTo>
                  <a:lnTo>
                    <a:pt x="81187" y="63430"/>
                  </a:lnTo>
                  <a:lnTo>
                    <a:pt x="97196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8"/>
          <p:cNvSpPr/>
          <p:nvPr userDrawn="1"/>
        </p:nvSpPr>
        <p:spPr>
          <a:xfrm>
            <a:off x="2447925" y="5602584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ECA4C7-173C-4237-B659-05D42FDA61F9}"/>
              </a:ext>
            </a:extLst>
          </p:cNvPr>
          <p:cNvGrpSpPr/>
          <p:nvPr userDrawn="1"/>
        </p:nvGrpSpPr>
        <p:grpSpPr>
          <a:xfrm>
            <a:off x="8333608" y="-1323528"/>
            <a:ext cx="827901" cy="8136904"/>
            <a:chOff x="8333608" y="-1323528"/>
            <a:chExt cx="827901" cy="8136904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0508A80-953A-4BBD-BCB3-2629087C7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D161907-E0B9-4E47-BFDD-67DEE3AE442B}"/>
                </a:ext>
              </a:extLst>
            </p:cNvPr>
            <p:cNvSpPr txBox="1"/>
            <p:nvPr userDrawn="1"/>
          </p:nvSpPr>
          <p:spPr>
            <a:xfrm rot="16200000">
              <a:off x="4985335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5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5436094" y="0"/>
            <a:ext cx="3707906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5641008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5652120" y="2276872"/>
            <a:ext cx="3232829" cy="380262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468313" y="260649"/>
            <a:ext cx="4608512" cy="6120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F1268D-EB60-426B-B593-EE91ADB32E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08" y="6216522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BC67A-A4CA-4685-ADC0-DF0B8D612802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204914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215258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216026" y="2276872"/>
            <a:ext cx="3232829" cy="387813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/>
          </p:nvPr>
        </p:nvSpPr>
        <p:spPr>
          <a:xfrm>
            <a:off x="4139952" y="260648"/>
            <a:ext cx="4608512" cy="6120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B602D0-D9D0-4982-B8B7-1DDC58E6A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" y="6219965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A024B9-EDDE-4616-930D-A52179B57AF7}"/>
              </a:ext>
            </a:extLst>
          </p:cNvPr>
          <p:cNvSpPr txBox="1"/>
          <p:nvPr userDrawn="1"/>
        </p:nvSpPr>
        <p:spPr>
          <a:xfrm>
            <a:off x="1062580" y="6183337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5436095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5641008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5652120" y="2276872"/>
            <a:ext cx="3232829" cy="387813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/>
          </p:nvPr>
        </p:nvSpPr>
        <p:spPr>
          <a:xfrm>
            <a:off x="468313" y="260649"/>
            <a:ext cx="4608512" cy="6120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4F79BC-435D-45F8-961D-59FC77F81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82" y="6219965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B7F060-AEA8-4919-92E8-2DD08F9FE0BB}"/>
              </a:ext>
            </a:extLst>
          </p:cNvPr>
          <p:cNvSpPr txBox="1"/>
          <p:nvPr userDrawn="1"/>
        </p:nvSpPr>
        <p:spPr>
          <a:xfrm>
            <a:off x="6570398" y="6183337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 userDrawn="1"/>
        </p:nvGrpSpPr>
        <p:grpSpPr>
          <a:xfrm>
            <a:off x="2483768" y="2736305"/>
            <a:ext cx="6592335" cy="4149079"/>
            <a:chOff x="3600086" y="2084547"/>
            <a:chExt cx="7607337" cy="4787900"/>
          </a:xfrm>
        </p:grpSpPr>
        <p:sp>
          <p:nvSpPr>
            <p:cNvPr id="5" name="bk object 16"/>
            <p:cNvSpPr/>
            <p:nvPr userDrawn="1"/>
          </p:nvSpPr>
          <p:spPr>
            <a:xfrm>
              <a:off x="3600086" y="2553772"/>
              <a:ext cx="2099141" cy="4304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7"/>
            <p:cNvSpPr/>
            <p:nvPr userDrawn="1"/>
          </p:nvSpPr>
          <p:spPr>
            <a:xfrm>
              <a:off x="6466388" y="2591358"/>
              <a:ext cx="2329950" cy="4266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18"/>
            <p:cNvSpPr/>
            <p:nvPr userDrawn="1"/>
          </p:nvSpPr>
          <p:spPr>
            <a:xfrm>
              <a:off x="9404121" y="2084547"/>
              <a:ext cx="1803302" cy="4787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egnaposto contenuto 9"/>
          <p:cNvSpPr>
            <a:spLocks noGrp="1"/>
          </p:cNvSpPr>
          <p:nvPr>
            <p:ph sz="quarter" idx="10"/>
          </p:nvPr>
        </p:nvSpPr>
        <p:spPr>
          <a:xfrm>
            <a:off x="971550" y="404813"/>
            <a:ext cx="7777163" cy="208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BC95874-2E95-45F1-A55B-6216CCD6FB0D}"/>
              </a:ext>
            </a:extLst>
          </p:cNvPr>
          <p:cNvGrpSpPr/>
          <p:nvPr userDrawn="1"/>
        </p:nvGrpSpPr>
        <p:grpSpPr>
          <a:xfrm>
            <a:off x="8333608" y="-1323528"/>
            <a:ext cx="774316" cy="8136904"/>
            <a:chOff x="8333608" y="-1323528"/>
            <a:chExt cx="774316" cy="813690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F478311-3D3C-47BC-AD25-8C9D6ECDF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B4D173-0837-4AF7-B92E-4ABC8ECFEDBF}"/>
                </a:ext>
              </a:extLst>
            </p:cNvPr>
            <p:cNvSpPr txBox="1"/>
            <p:nvPr userDrawn="1"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75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2483768" y="3142924"/>
            <a:ext cx="1819065" cy="3729939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4967636" y="3175495"/>
            <a:ext cx="2019079" cy="3697368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k object 18"/>
          <p:cNvSpPr/>
          <p:nvPr userDrawn="1"/>
        </p:nvSpPr>
        <p:spPr>
          <a:xfrm>
            <a:off x="7513405" y="2736305"/>
            <a:ext cx="1562698" cy="4149079"/>
          </a:xfrm>
          <a:prstGeom prst="rect">
            <a:avLst/>
          </a:prstGeom>
          <a:blipFill dpi="0" rotWithShape="1">
            <a:blip r:embed="rId4" cstate="print">
              <a:alphaModFix amt="15000"/>
            </a:blip>
            <a:srcRect/>
            <a:stretch>
              <a:fillRect/>
            </a:stretch>
          </a:blipFill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610744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20AC0A2-DED2-488B-80A8-4B2F8B6C8D66}"/>
              </a:ext>
            </a:extLst>
          </p:cNvPr>
          <p:cNvGrpSpPr/>
          <p:nvPr userDrawn="1"/>
        </p:nvGrpSpPr>
        <p:grpSpPr>
          <a:xfrm>
            <a:off x="8333608" y="-1323528"/>
            <a:ext cx="774316" cy="8136904"/>
            <a:chOff x="8333608" y="-1323528"/>
            <a:chExt cx="774316" cy="813690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4A7CF66-6FC7-4B50-A0A1-36FDEECBB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5A9DBDD-72C8-42CC-9CC4-18B29B9E029F}"/>
                </a:ext>
              </a:extLst>
            </p:cNvPr>
            <p:cNvSpPr txBox="1"/>
            <p:nvPr userDrawn="1"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8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7034072" y="2912270"/>
            <a:ext cx="2112654" cy="394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539750" y="1916113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11A954-64E7-44CB-AA52-A89102437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1017"/>
            <a:ext cx="864409" cy="5777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CCE28F-D486-40AB-BF3C-F2992A3B0E4F}"/>
              </a:ext>
            </a:extLst>
          </p:cNvPr>
          <p:cNvSpPr txBox="1"/>
          <p:nvPr userDrawn="1"/>
        </p:nvSpPr>
        <p:spPr>
          <a:xfrm>
            <a:off x="8028383" y="718730"/>
            <a:ext cx="10081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2339752" y="1916832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2267744" y="274638"/>
            <a:ext cx="6696744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" name="object 5"/>
          <p:cNvSpPr/>
          <p:nvPr userDrawn="1"/>
        </p:nvSpPr>
        <p:spPr>
          <a:xfrm>
            <a:off x="0" y="2836124"/>
            <a:ext cx="2160142" cy="402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A4F942-9780-4FF9-A0D6-3605F56A0CC7}"/>
              </a:ext>
            </a:extLst>
          </p:cNvPr>
          <p:cNvGrpSpPr/>
          <p:nvPr userDrawn="1"/>
        </p:nvGrpSpPr>
        <p:grpSpPr>
          <a:xfrm>
            <a:off x="125759" y="154088"/>
            <a:ext cx="1008113" cy="2193540"/>
            <a:chOff x="8028383" y="141017"/>
            <a:chExt cx="1008113" cy="219354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5E8F8AB-AF05-4FE7-8F7E-BF1E5BBAB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141017"/>
              <a:ext cx="864409" cy="577713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938F181-7E18-404E-B9DB-08F0B66CDEFC}"/>
                </a:ext>
              </a:extLst>
            </p:cNvPr>
            <p:cNvSpPr txBox="1"/>
            <p:nvPr userDrawn="1"/>
          </p:nvSpPr>
          <p:spPr>
            <a:xfrm>
              <a:off x="8028383" y="718730"/>
              <a:ext cx="100811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6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6726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539750" y="1916113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" name="object 5"/>
          <p:cNvSpPr/>
          <p:nvPr userDrawn="1"/>
        </p:nvSpPr>
        <p:spPr>
          <a:xfrm>
            <a:off x="7663522" y="3053286"/>
            <a:ext cx="1387830" cy="380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D14064-E3D0-4E9F-8552-F717B7A473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1017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0A0B45-E74B-4337-96BC-CA059B809FBD}"/>
              </a:ext>
            </a:extLst>
          </p:cNvPr>
          <p:cNvSpPr txBox="1"/>
          <p:nvPr userDrawn="1"/>
        </p:nvSpPr>
        <p:spPr>
          <a:xfrm>
            <a:off x="8028383" y="718730"/>
            <a:ext cx="10081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 userDrawn="1"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245861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4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egnaposto contenuto 15"/>
          <p:cNvSpPr>
            <a:spLocks noGrp="1"/>
          </p:cNvSpPr>
          <p:nvPr>
            <p:ph sz="quarter" idx="11"/>
          </p:nvPr>
        </p:nvSpPr>
        <p:spPr>
          <a:xfrm>
            <a:off x="3463149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egnaposto contenuto 15"/>
          <p:cNvSpPr>
            <a:spLocks noGrp="1"/>
          </p:cNvSpPr>
          <p:nvPr>
            <p:ph sz="quarter" idx="12"/>
          </p:nvPr>
        </p:nvSpPr>
        <p:spPr>
          <a:xfrm>
            <a:off x="6660232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8E7A3D-3B8F-446A-ADFD-4167D9ECB1D5}"/>
              </a:ext>
            </a:extLst>
          </p:cNvPr>
          <p:cNvGrpSpPr/>
          <p:nvPr userDrawn="1"/>
        </p:nvGrpSpPr>
        <p:grpSpPr>
          <a:xfrm>
            <a:off x="6136192" y="154330"/>
            <a:ext cx="2851972" cy="646331"/>
            <a:chOff x="6136192" y="154330"/>
            <a:chExt cx="2851972" cy="64633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F2E0AF0-6C8C-428C-A8DD-4C5D1F340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755" y="188640"/>
              <a:ext cx="864409" cy="577713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CCF2EC9-C7F5-4C8E-8617-67BBD8334676}"/>
                </a:ext>
              </a:extLst>
            </p:cNvPr>
            <p:cNvSpPr txBox="1"/>
            <p:nvPr userDrawn="1"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 userDrawn="1"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245861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4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8363272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C1139BE-A042-499E-A2C0-281C6F1765C2}"/>
              </a:ext>
            </a:extLst>
          </p:cNvPr>
          <p:cNvGrpSpPr/>
          <p:nvPr userDrawn="1"/>
        </p:nvGrpSpPr>
        <p:grpSpPr>
          <a:xfrm>
            <a:off x="6136192" y="154330"/>
            <a:ext cx="2851972" cy="646331"/>
            <a:chOff x="6136192" y="154330"/>
            <a:chExt cx="2851972" cy="646331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202F6A6-5DCB-4F9E-B0B8-247ADC24C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755" y="188640"/>
              <a:ext cx="864409" cy="57771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B79CDD8-E1BB-4400-B183-48BABCC1C98E}"/>
                </a:ext>
              </a:extLst>
            </p:cNvPr>
            <p:cNvSpPr txBox="1"/>
            <p:nvPr userDrawn="1"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6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054110" y="0"/>
            <a:ext cx="508989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10534" r="-922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 userDrawn="1"/>
        </p:nvSpPr>
        <p:spPr>
          <a:xfrm>
            <a:off x="1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9" name="object 6"/>
          <p:cNvSpPr/>
          <p:nvPr userDrawn="1"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0"/>
          </p:nvPr>
        </p:nvSpPr>
        <p:spPr>
          <a:xfrm>
            <a:off x="468312" y="2276475"/>
            <a:ext cx="4391719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A01FB42-88EB-4166-B937-CB68F413E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6" y="6179894"/>
            <a:ext cx="864409" cy="5777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BF26F5-6220-47B3-8CA7-5E7C4A37BC92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3707905" y="-2468"/>
            <a:ext cx="5436095" cy="6860468"/>
          </a:xfrm>
          <a:custGeom>
            <a:avLst/>
            <a:gdLst/>
            <a:ahLst/>
            <a:cxnLst/>
            <a:rect l="l" t="t" r="r" b="b"/>
            <a:pathLst>
              <a:path w="6120130" h="6858000">
                <a:moveTo>
                  <a:pt x="0" y="6858000"/>
                </a:moveTo>
                <a:lnTo>
                  <a:pt x="6120003" y="6858000"/>
                </a:lnTo>
                <a:lnTo>
                  <a:pt x="6120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4139952" y="260648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9" name="object 6"/>
          <p:cNvSpPr/>
          <p:nvPr userDrawn="1"/>
        </p:nvSpPr>
        <p:spPr>
          <a:xfrm>
            <a:off x="4139952" y="1762591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0"/>
          </p:nvPr>
        </p:nvSpPr>
        <p:spPr>
          <a:xfrm>
            <a:off x="4139952" y="2274007"/>
            <a:ext cx="4801213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2" name="object 3"/>
          <p:cNvSpPr/>
          <p:nvPr userDrawn="1"/>
        </p:nvSpPr>
        <p:spPr>
          <a:xfrm>
            <a:off x="0" y="0"/>
            <a:ext cx="3707905" cy="6858000"/>
          </a:xfrm>
          <a:prstGeom prst="rect">
            <a:avLst/>
          </a:prstGeom>
          <a:blipFill>
            <a:blip r:embed="rId2" cstate="print"/>
            <a:srcRect/>
            <a:stretch>
              <a:fillRect l="-58937" r="-545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76C473-782A-4856-BC85-FF44B300D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" y="6220952"/>
            <a:ext cx="864409" cy="57771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1C1691-0034-4A32-92E5-8B0D40A2C9B3}"/>
              </a:ext>
            </a:extLst>
          </p:cNvPr>
          <p:cNvSpPr txBox="1"/>
          <p:nvPr userDrawn="1"/>
        </p:nvSpPr>
        <p:spPr>
          <a:xfrm>
            <a:off x="1088476" y="6220952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5436094" y="-3577"/>
            <a:ext cx="370790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29453" r="-349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 userDrawn="1"/>
        </p:nvSpPr>
        <p:spPr>
          <a:xfrm>
            <a:off x="0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468312" y="2276475"/>
            <a:ext cx="4535735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DA04E8-95F5-4AF3-BF9A-F78B6FF6C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6" y="6179894"/>
            <a:ext cx="864409" cy="5777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1C9880-EEC3-4A24-8DB0-09A110888F8D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07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8" r:id="rId6"/>
    <p:sldLayoutId id="2147483654" r:id="rId7"/>
    <p:sldLayoutId id="2147483663" r:id="rId8"/>
    <p:sldLayoutId id="2147483662" r:id="rId9"/>
    <p:sldLayoutId id="2147483664" r:id="rId10"/>
    <p:sldLayoutId id="2147483665" r:id="rId11"/>
    <p:sldLayoutId id="2147483666" r:id="rId12"/>
    <p:sldLayoutId id="2147483655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brunosoares@leeds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doc_num.php?explnum_id=3314" TargetMode="External"/><Relationship Id="rId2" Type="http://schemas.openxmlformats.org/officeDocument/2006/relationships/hyperlink" Target="https://www.metoffice.gov.uk/binaries/content/assets/metofficegovuk/pdf/business/international/arrcc_mop_wp4_seb_evaluation_guidance-final.pd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751E-01CB-5A4F-91C6-31B623951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117" y="4519777"/>
            <a:ext cx="7772400" cy="1082551"/>
          </a:xfrm>
        </p:spPr>
        <p:txBody>
          <a:bodyPr>
            <a:normAutofit/>
          </a:bodyPr>
          <a:lstStyle/>
          <a:p>
            <a:r>
              <a:rPr lang="en-US" sz="3400" b="1" dirty="0"/>
              <a:t>Valuing climate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835AB-4F5F-3841-AECA-23F4C55F76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Marta Bruno Soares</a:t>
            </a:r>
          </a:p>
          <a:p>
            <a:r>
              <a:rPr lang="en-US" dirty="0">
                <a:hlinkClick r:id="rId2"/>
              </a:rPr>
              <a:t>m.brunosoares@leeds.ac.uk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F2520-1DBE-154C-A98D-D238E6B3B41D}"/>
              </a:ext>
            </a:extLst>
          </p:cNvPr>
          <p:cNvSpPr/>
          <p:nvPr/>
        </p:nvSpPr>
        <p:spPr>
          <a:xfrm>
            <a:off x="323528" y="1096465"/>
            <a:ext cx="8568951" cy="5416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Valuation</a:t>
            </a:r>
            <a:r>
              <a:rPr lang="en-GB" sz="2600" dirty="0"/>
              <a:t> – understanding the value (economic and non-economic) and benefits of using climate information to support decision-making processes.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Common reasons </a:t>
            </a:r>
            <a:r>
              <a:rPr lang="en-GB" sz="2600" dirty="0"/>
              <a:t>for evaluating CS (Bruno Soares et al., 2018):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Tailoring services to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Understand the benefits of such services to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Justify investment in the provision and delivery of climate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Competition for scarce public resources i.e. demonstrate the benefits of outweigh the costs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Justification of pricing for bespoke products (e.g. seasonal forecasts)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Informing adaptation decisions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AC0220-15E7-8F4B-9D17-1BAED0BE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Valuing climate services</a:t>
            </a:r>
          </a:p>
        </p:txBody>
      </p:sp>
    </p:spTree>
    <p:extLst>
      <p:ext uri="{BB962C8B-B14F-4D97-AF65-F5344CB8AC3E}">
        <p14:creationId xmlns:p14="http://schemas.microsoft.com/office/powerpoint/2010/main" val="207302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FE7C-CFBF-CE4D-AAC2-0A565A4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634704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Some points on 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B04C3-3A4F-244E-92CC-69E5C482C4AF}"/>
              </a:ext>
            </a:extLst>
          </p:cNvPr>
          <p:cNvSpPr/>
          <p:nvPr/>
        </p:nvSpPr>
        <p:spPr>
          <a:xfrm>
            <a:off x="323528" y="1052736"/>
            <a:ext cx="8363272" cy="55419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points on evaluation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Suckall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Bruno Soares, 2020; Bruno Soares et al., 2018; WMO, 2015):</a:t>
            </a:r>
          </a:p>
          <a:p>
            <a:pPr marL="800100" lvl="1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purpose, aim, resources, funding  and time available determine the scope, type and methods to pursue evaluation;</a:t>
            </a:r>
          </a:p>
          <a:p>
            <a:pPr marL="800100" lvl="1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of development/implementation/use of the service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leads to different types of evaluations;</a:t>
            </a:r>
          </a:p>
          <a:p>
            <a:pPr marL="800100" lvl="1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types of value and benef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can be yield from the CS and captured in the evaluation e.g. economic, social, environmental, etc.</a:t>
            </a:r>
          </a:p>
          <a:p>
            <a:pPr marL="800100" lvl="1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Mixed-methods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allow a more holistic assessment of the range of benefits to be yielded by the use of services;</a:t>
            </a:r>
          </a:p>
          <a:p>
            <a:pPr marL="800100" lvl="1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Timescales of information provided by the service 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lead to different types of assessment e.g. seasonal vs long-term projections.</a:t>
            </a:r>
          </a:p>
        </p:txBody>
      </p:sp>
    </p:spTree>
    <p:extLst>
      <p:ext uri="{BB962C8B-B14F-4D97-AF65-F5344CB8AC3E}">
        <p14:creationId xmlns:p14="http://schemas.microsoft.com/office/powerpoint/2010/main" val="38264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0BBC77-2604-4E48-AA71-06E224027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62856"/>
              </p:ext>
            </p:extLst>
          </p:nvPr>
        </p:nvGraphicFramePr>
        <p:xfrm>
          <a:off x="409275" y="1043777"/>
          <a:ext cx="8463702" cy="5380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176">
                  <a:extLst>
                    <a:ext uri="{9D8B030D-6E8A-4147-A177-3AD203B41FA5}">
                      <a16:colId xmlns:a16="http://schemas.microsoft.com/office/drawing/2014/main" val="739807483"/>
                    </a:ext>
                  </a:extLst>
                </a:gridCol>
                <a:gridCol w="6675526">
                  <a:extLst>
                    <a:ext uri="{9D8B030D-6E8A-4147-A177-3AD203B41FA5}">
                      <a16:colId xmlns:a16="http://schemas.microsoft.com/office/drawing/2014/main" val="2228822107"/>
                    </a:ext>
                  </a:extLst>
                </a:gridCol>
              </a:tblGrid>
              <a:tr h="27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Method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Description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915300"/>
                  </a:ext>
                </a:extLst>
              </a:tr>
              <a:tr h="52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Contingent valuation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Uses surveys to determine how much respondents would be willing to pay (WTP) for a specific weather or climate service.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904802"/>
                  </a:ext>
                </a:extLst>
              </a:tr>
              <a:tr h="52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Revealed preferences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Measures consumers’ preferences for a WCS by observing their purchasing behaviour.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7039666"/>
                  </a:ext>
                </a:extLst>
              </a:tr>
              <a:tr h="52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Economic decision modelling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Uses models to examine the decisions taken when people have access to WCS and when they do not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938929"/>
                  </a:ext>
                </a:extLst>
              </a:tr>
              <a:tr h="52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Avoided costs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Determines to economic costs that are avoided as a result of weather or climate information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9216238"/>
                  </a:ext>
                </a:extLst>
              </a:tr>
              <a:tr h="52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Benefit transfer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Takes the findings of an original evaluation of WCS and applies them to a new geographic or policy context.  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176070"/>
                  </a:ext>
                </a:extLst>
              </a:tr>
              <a:tr h="791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Participatory methods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Range of participatory methods to produce a deep qualitative understanding of the benefits of WCS to users 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81372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E849D88-BA74-7E45-9A5F-B90F4C3E4E5C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5266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Examples of 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2002A-1FE9-6041-B585-FEE21AB164DD}"/>
              </a:ext>
            </a:extLst>
          </p:cNvPr>
          <p:cNvSpPr/>
          <p:nvPr/>
        </p:nvSpPr>
        <p:spPr>
          <a:xfrm>
            <a:off x="409275" y="6453336"/>
            <a:ext cx="86272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Suckall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Bruno Soares (2020). See also, WMO (2015) and Bruno Soares, et al.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849D88-BA74-7E45-9A5F-B90F4C3E4E5C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Valuing MED-GOLD climate services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68F2E7-79B2-DD47-9014-57718E7B4CFD}"/>
              </a:ext>
            </a:extLst>
          </p:cNvPr>
          <p:cNvGrpSpPr/>
          <p:nvPr/>
        </p:nvGrpSpPr>
        <p:grpSpPr>
          <a:xfrm>
            <a:off x="467544" y="2414835"/>
            <a:ext cx="8210123" cy="3842834"/>
            <a:chOff x="496555" y="2427702"/>
            <a:chExt cx="8210123" cy="384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70031D-2969-6B4E-A58C-BC785669341A}"/>
                </a:ext>
              </a:extLst>
            </p:cNvPr>
            <p:cNvSpPr/>
            <p:nvPr/>
          </p:nvSpPr>
          <p:spPr>
            <a:xfrm>
              <a:off x="496555" y="2427702"/>
              <a:ext cx="8210123" cy="3842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4AD357-DEC7-0C45-B927-25F4244D9370}"/>
                </a:ext>
              </a:extLst>
            </p:cNvPr>
            <p:cNvGrpSpPr/>
            <p:nvPr/>
          </p:nvGrpSpPr>
          <p:grpSpPr>
            <a:xfrm>
              <a:off x="777389" y="2780928"/>
              <a:ext cx="7809617" cy="3168352"/>
              <a:chOff x="0" y="0"/>
              <a:chExt cx="6353606" cy="203346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E4FEFAF-EBC3-224E-BD7E-D548A7F7515F}"/>
                  </a:ext>
                </a:extLst>
              </p:cNvPr>
              <p:cNvGrpSpPr/>
              <p:nvPr/>
            </p:nvGrpSpPr>
            <p:grpSpPr>
              <a:xfrm>
                <a:off x="0" y="44450"/>
                <a:ext cx="6353606" cy="1989018"/>
                <a:chOff x="1262586" y="419073"/>
                <a:chExt cx="6450327" cy="1463437"/>
              </a:xfrm>
            </p:grpSpPr>
            <p:sp>
              <p:nvSpPr>
                <p:cNvPr id="9" name="Text Box 15">
                  <a:extLst>
                    <a:ext uri="{FF2B5EF4-FFF2-40B4-BE49-F238E27FC236}">
                      <a16:creationId xmlns:a16="http://schemas.microsoft.com/office/drawing/2014/main" id="{5699A42E-0A13-B84E-8DAA-36B3ACB9E7D8}"/>
                    </a:ext>
                  </a:extLst>
                </p:cNvPr>
                <p:cNvSpPr txBox="1"/>
                <p:nvPr/>
              </p:nvSpPr>
              <p:spPr>
                <a:xfrm>
                  <a:off x="1262586" y="419073"/>
                  <a:ext cx="1463987" cy="141563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b="1" dirty="0">
                      <a:solidFill>
                        <a:srgbClr val="C00000"/>
                      </a:solidFill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Usability of the pilot service</a:t>
                  </a:r>
                  <a:endParaRPr lang="en-GB" sz="1600" dirty="0">
                    <a:effectLst/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indent="-1270"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dirty="0"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Covering aspects such as saliency, legitimacy and credibility of the climate information provided</a:t>
                  </a:r>
                </a:p>
              </p:txBody>
            </p:sp>
            <p:sp>
              <p:nvSpPr>
                <p:cNvPr id="10" name="Text Box 19">
                  <a:extLst>
                    <a:ext uri="{FF2B5EF4-FFF2-40B4-BE49-F238E27FC236}">
                      <a16:creationId xmlns:a16="http://schemas.microsoft.com/office/drawing/2014/main" id="{F375C948-2A8E-9F4B-8D54-0548C86256B9}"/>
                    </a:ext>
                  </a:extLst>
                </p:cNvPr>
                <p:cNvSpPr txBox="1"/>
                <p:nvPr/>
              </p:nvSpPr>
              <p:spPr>
                <a:xfrm>
                  <a:off x="6317182" y="564982"/>
                  <a:ext cx="1395731" cy="10873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b="1" dirty="0">
                      <a:solidFill>
                        <a:srgbClr val="C00000"/>
                      </a:solidFill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Economic and/or non-economic Value/impact</a:t>
                  </a:r>
                  <a:endParaRPr lang="en-GB" sz="1600" dirty="0">
                    <a:effectLst/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indent="-1270"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dirty="0"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(actual or potential)</a:t>
                  </a:r>
                </a:p>
              </p:txBody>
            </p:sp>
            <p:sp>
              <p:nvSpPr>
                <p:cNvPr id="11" name="Text Box 24">
                  <a:extLst>
                    <a:ext uri="{FF2B5EF4-FFF2-40B4-BE49-F238E27FC236}">
                      <a16:creationId xmlns:a16="http://schemas.microsoft.com/office/drawing/2014/main" id="{3C373FAB-8A2B-E44D-BCFA-E7F1979B1321}"/>
                    </a:ext>
                  </a:extLst>
                </p:cNvPr>
                <p:cNvSpPr txBox="1"/>
                <p:nvPr/>
              </p:nvSpPr>
              <p:spPr>
                <a:xfrm>
                  <a:off x="3002175" y="467620"/>
                  <a:ext cx="1419019" cy="141489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b="1" dirty="0">
                      <a:solidFill>
                        <a:srgbClr val="C00000"/>
                      </a:solidFill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External factors</a:t>
                  </a:r>
                  <a:endParaRPr lang="en-GB" sz="1600" dirty="0">
                    <a:effectLst/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indent="-1270"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dirty="0"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Affecting the use of climate information in decision making e.g. organisational culture, human resources, etc</a:t>
                  </a:r>
                </a:p>
              </p:txBody>
            </p:sp>
            <p:sp>
              <p:nvSpPr>
                <p:cNvPr id="12" name="Arrow: Right 25">
                  <a:extLst>
                    <a:ext uri="{FF2B5EF4-FFF2-40B4-BE49-F238E27FC236}">
                      <a16:creationId xmlns:a16="http://schemas.microsoft.com/office/drawing/2014/main" id="{4761EA83-A5C6-1A47-AB7C-FB99F625E733}"/>
                    </a:ext>
                  </a:extLst>
                </p:cNvPr>
                <p:cNvSpPr/>
                <p:nvPr/>
              </p:nvSpPr>
              <p:spPr>
                <a:xfrm>
                  <a:off x="4464817" y="927100"/>
                  <a:ext cx="292100" cy="27305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3" name="Text Box 26">
                  <a:extLst>
                    <a:ext uri="{FF2B5EF4-FFF2-40B4-BE49-F238E27FC236}">
                      <a16:creationId xmlns:a16="http://schemas.microsoft.com/office/drawing/2014/main" id="{6BECCBF4-0CD9-DC4B-A44F-57E2A039FC43}"/>
                    </a:ext>
                  </a:extLst>
                </p:cNvPr>
                <p:cNvSpPr txBox="1"/>
                <p:nvPr/>
              </p:nvSpPr>
              <p:spPr>
                <a:xfrm>
                  <a:off x="4808491" y="550798"/>
                  <a:ext cx="1186807" cy="10978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 b="1">
                      <a:solidFill>
                        <a:srgbClr val="C00000"/>
                      </a:solidFill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Use of climate information in decision </a:t>
                  </a:r>
                  <a:endParaRPr lang="en-GB" sz="1600">
                    <a:effectLst/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indent="-1270"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GB" sz="1600">
                      <a:effectLst/>
                      <a:latin typeface="+mj-lt"/>
                      <a:ea typeface="Verdana" panose="020B0604030504040204" pitchFamily="34" charset="0"/>
                      <a:cs typeface="Verdana" panose="020B0604030504040204" pitchFamily="34" charset="0"/>
                    </a:rPr>
                    <a:t>(as provided in the pilot service)</a:t>
                  </a:r>
                </a:p>
              </p:txBody>
            </p:sp>
            <p:sp>
              <p:nvSpPr>
                <p:cNvPr id="14" name="Arrow: Right 27">
                  <a:extLst>
                    <a:ext uri="{FF2B5EF4-FFF2-40B4-BE49-F238E27FC236}">
                      <a16:creationId xmlns:a16="http://schemas.microsoft.com/office/drawing/2014/main" id="{45038E8E-EF11-204E-961F-C2E89DF7C555}"/>
                    </a:ext>
                  </a:extLst>
                </p:cNvPr>
                <p:cNvSpPr/>
                <p:nvPr/>
              </p:nvSpPr>
              <p:spPr>
                <a:xfrm>
                  <a:off x="5950977" y="950966"/>
                  <a:ext cx="292100" cy="27305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</p:grpSp>
          <p:sp>
            <p:nvSpPr>
              <p:cNvPr id="7" name="Cross 6">
                <a:extLst>
                  <a:ext uri="{FF2B5EF4-FFF2-40B4-BE49-F238E27FC236}">
                    <a16:creationId xmlns:a16="http://schemas.microsoft.com/office/drawing/2014/main" id="{C70B2E19-E7F8-8842-97BD-8E5C92B72820}"/>
                  </a:ext>
                </a:extLst>
              </p:cNvPr>
              <p:cNvSpPr/>
              <p:nvPr/>
            </p:nvSpPr>
            <p:spPr>
              <a:xfrm>
                <a:off x="1354877" y="810634"/>
                <a:ext cx="303804" cy="295411"/>
              </a:xfrm>
              <a:prstGeom prst="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8" name="Double Bracket 7">
                <a:extLst>
                  <a:ext uri="{FF2B5EF4-FFF2-40B4-BE49-F238E27FC236}">
                    <a16:creationId xmlns:a16="http://schemas.microsoft.com/office/drawing/2014/main" id="{C1E01ECA-2C91-2141-A215-31DE58D44F49}"/>
                  </a:ext>
                </a:extLst>
              </p:cNvPr>
              <p:cNvSpPr/>
              <p:nvPr/>
            </p:nvSpPr>
            <p:spPr>
              <a:xfrm>
                <a:off x="44450" y="0"/>
                <a:ext cx="3068320" cy="1968500"/>
              </a:xfrm>
              <a:prstGeom prst="bracketPair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+mj-lt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0165028-1BD3-B24B-83C3-9C6298323D3A}"/>
              </a:ext>
            </a:extLst>
          </p:cNvPr>
          <p:cNvSpPr txBox="1"/>
          <p:nvPr/>
        </p:nvSpPr>
        <p:spPr>
          <a:xfrm>
            <a:off x="473932" y="1271835"/>
            <a:ext cx="7996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common conceptual framework was used to evaluate the (potential) benefits and added value of the pilot services across the three sectors:</a:t>
            </a:r>
          </a:p>
        </p:txBody>
      </p:sp>
    </p:spTree>
    <p:extLst>
      <p:ext uri="{BB962C8B-B14F-4D97-AF65-F5344CB8AC3E}">
        <p14:creationId xmlns:p14="http://schemas.microsoft.com/office/powerpoint/2010/main" val="395189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849D88-BA74-7E45-9A5F-B90F4C3E4E5C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Valuing MED-GOLD climate services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F83B24-C51E-7844-A88C-382E3C2C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16222"/>
              </p:ext>
            </p:extLst>
          </p:nvPr>
        </p:nvGraphicFramePr>
        <p:xfrm>
          <a:off x="616731" y="1484784"/>
          <a:ext cx="7704857" cy="4216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2959">
                  <a:extLst>
                    <a:ext uri="{9D8B030D-6E8A-4147-A177-3AD203B41FA5}">
                      <a16:colId xmlns:a16="http://schemas.microsoft.com/office/drawing/2014/main" val="273901109"/>
                    </a:ext>
                  </a:extLst>
                </a:gridCol>
                <a:gridCol w="2192350">
                  <a:extLst>
                    <a:ext uri="{9D8B030D-6E8A-4147-A177-3AD203B41FA5}">
                      <a16:colId xmlns:a16="http://schemas.microsoft.com/office/drawing/2014/main" val="4153471466"/>
                    </a:ext>
                  </a:extLst>
                </a:gridCol>
                <a:gridCol w="3389548">
                  <a:extLst>
                    <a:ext uri="{9D8B030D-6E8A-4147-A177-3AD203B41FA5}">
                      <a16:colId xmlns:a16="http://schemas.microsoft.com/office/drawing/2014/main" val="2244680258"/>
                    </a:ext>
                  </a:extLst>
                </a:gridCol>
              </a:tblGrid>
              <a:tr h="418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Sectors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Pilot service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Method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95502"/>
                  </a:ext>
                </a:extLst>
              </a:tr>
              <a:tr h="66116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Olive/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olive oil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OLIVIA platform</a:t>
                      </a: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Online survey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19067"/>
                  </a:ext>
                </a:extLst>
              </a:tr>
              <a:tr h="66397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Dashboard</a:t>
                      </a: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Online workshop</a:t>
                      </a:r>
                    </a:p>
                  </a:txBody>
                  <a:tcPr marL="53358" marR="53358" marT="0" marB="0" anchor="ctr">
                    <a:solidFill>
                      <a:srgbClr val="8485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48805"/>
                  </a:ext>
                </a:extLst>
              </a:tr>
              <a:tr h="1253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Grape/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Wine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6530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Dashboard</a:t>
                      </a:r>
                    </a:p>
                  </a:txBody>
                  <a:tcPr marL="53358" marR="53358" marT="0" marB="0" anchor="ctr">
                    <a:solidFill>
                      <a:srgbClr val="6530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Online engagement with dashboard for 6 weeks 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Interviews with participants</a:t>
                      </a:r>
                    </a:p>
                  </a:txBody>
                  <a:tcPr marL="53358" marR="53358" marT="0" marB="0" anchor="ctr">
                    <a:solidFill>
                      <a:srgbClr val="653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86267"/>
                  </a:ext>
                </a:extLst>
              </a:tr>
              <a:tr h="115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Durum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wheat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B69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Granoduro.net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53358" marR="53358" marT="0" marB="0" anchor="ctr">
                    <a:solidFill>
                      <a:srgbClr val="B69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Online survey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and online workshop</a:t>
                      </a:r>
                    </a:p>
                  </a:txBody>
                  <a:tcPr marL="53358" marR="53358" marT="0" marB="0" anchor="ctr">
                    <a:solidFill>
                      <a:srgbClr val="B69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486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9F9751-3517-5A43-B344-77E1D04BCE7B}"/>
              </a:ext>
            </a:extLst>
          </p:cNvPr>
          <p:cNvSpPr txBox="1"/>
          <p:nvPr/>
        </p:nvSpPr>
        <p:spPr>
          <a:xfrm>
            <a:off x="2555776" y="5877272"/>
            <a:ext cx="393133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Watch this space!</a:t>
            </a:r>
          </a:p>
        </p:txBody>
      </p:sp>
    </p:spTree>
    <p:extLst>
      <p:ext uri="{BB962C8B-B14F-4D97-AF65-F5344CB8AC3E}">
        <p14:creationId xmlns:p14="http://schemas.microsoft.com/office/powerpoint/2010/main" val="367996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E7E2-EECE-A947-BF8C-89DF9A5E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 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C4F970-58B4-1A4C-8229-0A3970C13B9B}"/>
              </a:ext>
            </a:extLst>
          </p:cNvPr>
          <p:cNvSpPr/>
          <p:nvPr/>
        </p:nvSpPr>
        <p:spPr>
          <a:xfrm>
            <a:off x="313184" y="1196752"/>
            <a:ext cx="8507288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Bruno Soares, M., Daly, M., </a:t>
            </a:r>
            <a:r>
              <a:rPr lang="en-GB" sz="2200" b="1" dirty="0" err="1"/>
              <a:t>Dessai</a:t>
            </a:r>
            <a:r>
              <a:rPr lang="en-GB" sz="2200" b="1" dirty="0"/>
              <a:t>, S. </a:t>
            </a:r>
            <a:r>
              <a:rPr lang="en-GB" sz="2200" dirty="0"/>
              <a:t>(2018) Assessing the value of seasonal climate forecasts for decision‐making. </a:t>
            </a:r>
            <a:r>
              <a:rPr lang="en-GB" sz="2200" i="1" dirty="0"/>
              <a:t>Wiley Interdisciplinary Reviews: Climate Change</a:t>
            </a:r>
            <a:r>
              <a:rPr lang="en-GB" sz="2200" dirty="0"/>
              <a:t>, </a:t>
            </a:r>
            <a:r>
              <a:rPr lang="en-GB" sz="2200" i="1" dirty="0"/>
              <a:t>9</a:t>
            </a:r>
            <a:r>
              <a:rPr lang="en-GB" sz="2200" dirty="0"/>
              <a:t>(4), e523.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err="1"/>
              <a:t>Suckall</a:t>
            </a:r>
            <a:r>
              <a:rPr lang="en-GB" sz="2200" b="1" dirty="0"/>
              <a:t>, N. and Bruno Soares, M</a:t>
            </a:r>
            <a:r>
              <a:rPr lang="en-GB" sz="2200" dirty="0"/>
              <a:t>. (2020). </a:t>
            </a:r>
            <a:r>
              <a:rPr lang="en-GB" sz="2200" i="1" dirty="0"/>
              <a:t>Valuing climate services: Socio-Economic Benefit studies of weather and climate services in South Asia</a:t>
            </a:r>
            <a:r>
              <a:rPr lang="en-GB" sz="2200" dirty="0"/>
              <a:t>. Report for the Asia Regional Resilience for a Changing Climate programme. Available online: </a:t>
            </a:r>
            <a:r>
              <a:rPr lang="en-GB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https://www.metoffice.gov.uk/binaries/content/assets/metofficegovuk/pdf/business/international/arrcc_mop_wp4_seb_evaluation_guidance-final.pdf</a:t>
            </a:r>
            <a:endParaRPr lang="en-GB" sz="2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World Meteorological Organization </a:t>
            </a:r>
            <a:r>
              <a:rPr lang="en-GB" sz="2200" dirty="0"/>
              <a:t>(2015). </a:t>
            </a:r>
            <a:r>
              <a:rPr lang="en-GB" sz="2200" i="1" dirty="0"/>
              <a:t>Valuing Weather and Climate: Economic Assessment of Meteorological and Hydrological Services.</a:t>
            </a:r>
            <a:r>
              <a:rPr lang="en-GB" sz="2200" dirty="0"/>
              <a:t> Available online at: </a:t>
            </a:r>
            <a:r>
              <a:rPr lang="en-GB" sz="2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https://library.wmo.int/doc_num.php?explnum_id=3314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11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F74CAD-ACF5-2C4E-9A16-A4BD2BC832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0" y="836712"/>
            <a:ext cx="7921179" cy="8639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Thanks!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67945"/>
      </p:ext>
    </p:extLst>
  </p:cSld>
  <p:clrMapOvr>
    <a:masterClrMapping/>
  </p:clrMapOvr>
</p:sld>
</file>

<file path=ppt/theme/theme1.xml><?xml version="1.0" encoding="utf-8"?>
<a:theme xmlns:a="http://schemas.openxmlformats.org/drawingml/2006/main" name="MED-GOLD_template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MED-GOLD_template_4-3</Template>
  <TotalTime>2043</TotalTime>
  <Words>713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Verdana</vt:lpstr>
      <vt:lpstr>MED-GOLD_template_4-3</vt:lpstr>
      <vt:lpstr>Valuing climate services </vt:lpstr>
      <vt:lpstr>Valuing climate services</vt:lpstr>
      <vt:lpstr>Some points on evaluation</vt:lpstr>
      <vt:lpstr>PowerPoint Presentation</vt:lpstr>
      <vt:lpstr>PowerPoint Presentation</vt:lpstr>
      <vt:lpstr>PowerPoint Presentation</vt:lpstr>
      <vt:lpstr> References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Bruno Soares</dc:creator>
  <cp:lastModifiedBy>Marta Bruno Soares</cp:lastModifiedBy>
  <cp:revision>120</cp:revision>
  <cp:lastPrinted>2020-06-04T08:17:13Z</cp:lastPrinted>
  <dcterms:created xsi:type="dcterms:W3CDTF">2019-02-18T11:39:16Z</dcterms:created>
  <dcterms:modified xsi:type="dcterms:W3CDTF">2021-06-17T10:18:48Z</dcterms:modified>
</cp:coreProperties>
</file>